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8" r:id="rId10"/>
    <p:sldId id="265" r:id="rId11"/>
    <p:sldId id="269" r:id="rId12"/>
    <p:sldId id="271" r:id="rId13"/>
    <p:sldId id="270" r:id="rId14"/>
    <p:sldId id="272" r:id="rId15"/>
    <p:sldId id="274" r:id="rId16"/>
    <p:sldId id="273" r:id="rId17"/>
    <p:sldId id="267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94660"/>
  </p:normalViewPr>
  <p:slideViewPr>
    <p:cSldViewPr>
      <p:cViewPr varScale="1">
        <p:scale>
          <a:sx n="69" d="100"/>
          <a:sy n="69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04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4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0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40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4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3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1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35FD-A7DE-4BD8-8780-36463116D866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1AAD2-251A-451E-847C-B59F1792F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33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Словоизменение </a:t>
            </a:r>
            <a:r>
              <a:rPr lang="ru-RU" sz="6000" b="1" dirty="0" smtClean="0">
                <a:solidFill>
                  <a:srgbClr val="C00000"/>
                </a:solidFill>
              </a:rPr>
              <a:t>числительных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229200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Федорова Ю.Е., ГБОУ ФМЛ №30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</a:t>
            </a:r>
            <a:r>
              <a:rPr lang="ru-RU" b="1" dirty="0" smtClean="0">
                <a:solidFill>
                  <a:srgbClr val="FF0000"/>
                </a:solidFill>
              </a:rPr>
              <a:t>емя</a:t>
            </a:r>
            <a:r>
              <a:rPr lang="ru-RU" b="1" dirty="0" smtClean="0"/>
              <a:t> тысяч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b="1" dirty="0" smtClean="0"/>
              <a:t> шесть</a:t>
            </a:r>
            <a:r>
              <a:rPr lang="ru-RU" b="1" dirty="0" smtClean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ст</a:t>
            </a:r>
            <a:r>
              <a:rPr lang="ru-RU" b="1" dirty="0" smtClean="0">
                <a:solidFill>
                  <a:srgbClr val="FF0000"/>
                </a:solidFill>
              </a:rPr>
              <a:t>ами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19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пять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десять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 семь</a:t>
            </a:r>
            <a:r>
              <a:rPr lang="ru-RU" b="1" dirty="0" smtClean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 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04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</a:t>
            </a:r>
            <a:r>
              <a:rPr lang="ru-RU" b="1" dirty="0" smtClean="0">
                <a:solidFill>
                  <a:srgbClr val="FF0000"/>
                </a:solidFill>
              </a:rPr>
              <a:t>емя</a:t>
            </a:r>
            <a:r>
              <a:rPr lang="ru-RU" b="1" dirty="0" smtClean="0"/>
              <a:t>ст</a:t>
            </a:r>
            <a:r>
              <a:rPr lang="ru-RU" b="1" dirty="0" smtClean="0">
                <a:solidFill>
                  <a:srgbClr val="FF0000"/>
                </a:solidFill>
              </a:rPr>
              <a:t>ами</a:t>
            </a:r>
            <a:r>
              <a:rPr lang="ru-RU" b="1" dirty="0" smtClean="0"/>
              <a:t> страниц</a:t>
            </a:r>
            <a:r>
              <a:rPr lang="ru-RU" b="1" dirty="0" smtClean="0">
                <a:solidFill>
                  <a:srgbClr val="FF0000"/>
                </a:solidFill>
              </a:rPr>
              <a:t>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99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нет шести</a:t>
            </a:r>
            <a:r>
              <a:rPr lang="ru-RU" b="1" dirty="0">
                <a:solidFill>
                  <a:srgbClr val="FF0000"/>
                </a:solidFill>
              </a:rPr>
              <a:t>сот</a:t>
            </a:r>
            <a:r>
              <a:rPr lang="ru-RU" b="1" dirty="0" smtClean="0"/>
              <a:t> рублей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036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 пят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ах</a:t>
            </a:r>
            <a:r>
              <a:rPr lang="ru-RU" b="1" dirty="0" smtClean="0"/>
              <a:t> книг</a:t>
            </a:r>
            <a:r>
              <a:rPr lang="ru-RU" b="1" dirty="0" smtClean="0">
                <a:solidFill>
                  <a:srgbClr val="FF0000"/>
                </a:solidFill>
              </a:rPr>
              <a:t>ах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945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две тысячи одиннадцат</a:t>
            </a:r>
            <a:r>
              <a:rPr lang="ru-RU" b="1" dirty="0">
                <a:solidFill>
                  <a:srgbClr val="FF0000"/>
                </a:solidFill>
              </a:rPr>
              <a:t>ом</a:t>
            </a:r>
            <a:r>
              <a:rPr lang="ru-RU" b="1" dirty="0" smtClean="0"/>
              <a:t> году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20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пять</a:t>
            </a:r>
            <a:r>
              <a:rPr lang="ru-RU" b="1" dirty="0" smtClean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стами рублями</a:t>
            </a:r>
            <a:br>
              <a:rPr lang="ru-RU" b="1" dirty="0" smtClean="0"/>
            </a:br>
            <a:r>
              <a:rPr lang="ru-RU" b="1" dirty="0" smtClean="0"/>
              <a:t>тр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мя тысяч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b="1" dirty="0" smtClean="0"/>
              <a:t> шесть</a:t>
            </a:r>
            <a:r>
              <a:rPr lang="ru-RU" b="1" dirty="0" smtClean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ст</a:t>
            </a:r>
            <a:r>
              <a:rPr lang="ru-RU" b="1" dirty="0" smtClean="0">
                <a:solidFill>
                  <a:srgbClr val="FF0000"/>
                </a:solidFill>
              </a:rPr>
              <a:t>ами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пять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десять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 семью </a:t>
            </a:r>
            <a:br>
              <a:rPr lang="ru-RU" b="1" dirty="0" smtClean="0"/>
            </a:br>
            <a:r>
              <a:rPr lang="ru-RU" b="1" dirty="0" smtClean="0"/>
              <a:t>тр</a:t>
            </a: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мяст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b="1" dirty="0" smtClean="0"/>
              <a:t> страницами</a:t>
            </a:r>
            <a:br>
              <a:rPr lang="ru-RU" b="1" dirty="0" smtClean="0"/>
            </a:br>
            <a:r>
              <a:rPr lang="ru-RU" b="1" dirty="0" smtClean="0"/>
              <a:t>нет шести</a:t>
            </a:r>
            <a:r>
              <a:rPr lang="ru-RU" b="1" dirty="0">
                <a:solidFill>
                  <a:srgbClr val="FF0000"/>
                </a:solidFill>
              </a:rPr>
              <a:t>сот</a:t>
            </a:r>
            <a:r>
              <a:rPr lang="ru-RU" b="1" dirty="0" smtClean="0"/>
              <a:t> рублей</a:t>
            </a:r>
            <a:br>
              <a:rPr lang="ru-RU" b="1" dirty="0" smtClean="0"/>
            </a:br>
            <a:r>
              <a:rPr lang="ru-RU" b="1" dirty="0" smtClean="0"/>
              <a:t>о пят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ах</a:t>
            </a:r>
            <a:r>
              <a:rPr lang="ru-RU" b="1" dirty="0" smtClean="0"/>
              <a:t> книгах </a:t>
            </a:r>
            <a:br>
              <a:rPr lang="ru-RU" b="1" dirty="0" smtClean="0"/>
            </a:br>
            <a:r>
              <a:rPr lang="ru-RU" b="1" dirty="0" smtClean="0"/>
              <a:t>в две тысячи одиннадцат</a:t>
            </a:r>
            <a:r>
              <a:rPr lang="ru-RU" b="1" dirty="0">
                <a:solidFill>
                  <a:srgbClr val="FF0000"/>
                </a:solidFill>
              </a:rPr>
              <a:t>ом</a:t>
            </a:r>
            <a:r>
              <a:rPr lang="ru-RU" b="1" dirty="0" smtClean="0"/>
              <a:t> году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09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Употребление собирательных </a:t>
            </a:r>
            <a:r>
              <a:rPr lang="ru-RU" b="1" dirty="0">
                <a:solidFill>
                  <a:srgbClr val="FF0000"/>
                </a:solidFill>
              </a:rPr>
              <a:t>числительных вместе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Open Sans"/>
              </a:rPr>
              <a:t>с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существительными, обозначающими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лиц мужского пола, детей, детёнышей животных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: трое мужчин, двое мальчиков, пятеро тигрят</a:t>
            </a:r>
            <a:r>
              <a:rPr lang="ru-RU" baseline="30000" dirty="0">
                <a:solidFill>
                  <a:srgbClr val="000000"/>
                </a:solidFill>
                <a:latin typeface="Open Sans"/>
              </a:rPr>
              <a:t>*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с существительными,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употребляющимися только во множественном числе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двое ножниц, трое саней;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с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личными местоимениями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: сегодня нас четверо, их было пятеро;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с существительными,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обозначающие «пару»: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двое сапог;</a:t>
            </a: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Open Sans"/>
              </a:rPr>
              <a:t>С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существительными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женского рода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(только числительное обе!):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обе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подруги, к </a:t>
            </a:r>
            <a:r>
              <a:rPr lang="ru-RU" dirty="0" smtClean="0">
                <a:solidFill>
                  <a:srgbClr val="FF0000"/>
                </a:solidFill>
                <a:latin typeface="Open Sans"/>
              </a:rPr>
              <a:t>обеим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подругам.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1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Употребление собирательных числительных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FF0000"/>
                </a:solidFill>
              </a:rPr>
              <a:t>двое</a:t>
            </a:r>
            <a:r>
              <a:rPr lang="ru-RU" dirty="0" smtClean="0"/>
              <a:t> братьев, </a:t>
            </a:r>
            <a:r>
              <a:rPr lang="ru-RU" dirty="0" smtClean="0"/>
              <a:t>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трое</a:t>
            </a:r>
            <a:r>
              <a:rPr lang="ru-RU" dirty="0" smtClean="0"/>
              <a:t> </a:t>
            </a:r>
            <a:r>
              <a:rPr lang="ru-RU" dirty="0" smtClean="0"/>
              <a:t>щенков, </a:t>
            </a:r>
            <a:r>
              <a:rPr lang="ru-RU" dirty="0" smtClean="0"/>
              <a:t>                                              к </a:t>
            </a:r>
            <a:r>
              <a:rPr lang="ru-RU" dirty="0" smtClean="0"/>
              <a:t>об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 smtClean="0"/>
              <a:t>им братьям, к об</a:t>
            </a: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dirty="0" smtClean="0"/>
              <a:t>им подругам, </a:t>
            </a:r>
            <a:r>
              <a:rPr lang="ru-RU" dirty="0" smtClean="0">
                <a:solidFill>
                  <a:srgbClr val="FF0000"/>
                </a:solidFill>
              </a:rPr>
              <a:t>двое</a:t>
            </a:r>
            <a:r>
              <a:rPr lang="ru-RU" dirty="0" smtClean="0"/>
              <a:t> </a:t>
            </a:r>
            <a:r>
              <a:rPr lang="ru-RU" u="sng" dirty="0" smtClean="0"/>
              <a:t>очков</a:t>
            </a:r>
            <a:r>
              <a:rPr lang="ru-RU" dirty="0" smtClean="0"/>
              <a:t>, </a:t>
            </a:r>
            <a:r>
              <a:rPr lang="ru-RU" dirty="0">
                <a:solidFill>
                  <a:srgbClr val="FF0000"/>
                </a:solidFill>
              </a:rPr>
              <a:t>двое</a:t>
            </a:r>
            <a:r>
              <a:rPr lang="ru-RU" dirty="0" smtClean="0"/>
              <a:t> </a:t>
            </a:r>
            <a:r>
              <a:rPr lang="ru-RU" u="sng" dirty="0" smtClean="0"/>
              <a:t>саней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</a:t>
            </a:r>
            <a:r>
              <a:rPr lang="ru-RU" dirty="0">
                <a:solidFill>
                  <a:srgbClr val="FF0000"/>
                </a:solidFill>
              </a:rPr>
              <a:t>двое</a:t>
            </a:r>
            <a:r>
              <a:rPr lang="ru-RU" dirty="0"/>
              <a:t> </a:t>
            </a:r>
            <a:r>
              <a:rPr lang="ru-RU" u="sng" dirty="0"/>
              <a:t>сапог</a:t>
            </a:r>
            <a:r>
              <a:rPr lang="ru-RU" dirty="0" smtClean="0"/>
              <a:t>;                                           </a:t>
            </a:r>
            <a:r>
              <a:rPr lang="ru-RU" u="sng" dirty="0" smtClean="0"/>
              <a:t>нас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двоих</a:t>
            </a:r>
            <a:r>
              <a:rPr lang="ru-RU" dirty="0" smtClean="0"/>
              <a:t>, </a:t>
            </a:r>
            <a:r>
              <a:rPr lang="ru-RU" dirty="0">
                <a:solidFill>
                  <a:srgbClr val="FF0000"/>
                </a:solidFill>
              </a:rPr>
              <a:t>троих</a:t>
            </a:r>
            <a:r>
              <a:rPr lang="ru-RU" dirty="0" smtClean="0"/>
              <a:t>, </a:t>
            </a:r>
            <a:r>
              <a:rPr lang="ru-RU" u="sng" dirty="0" smtClean="0"/>
              <a:t>их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шестерых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14313" y="1571625"/>
            <a:ext cx="4038600" cy="504031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ОБА</a:t>
            </a:r>
            <a:endParaRPr lang="ru-RU" altLang="ru-RU" sz="3200" b="1" u="sng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altLang="ru-RU" sz="36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И.п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Р.п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Д.п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В.п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Т.п.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П.п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  <a:r>
              <a:rPr lang="ru-RU" alt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7652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72000" y="1714500"/>
            <a:ext cx="4335463" cy="42814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ОБЕ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И.п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Р.п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Д.п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В.п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Т.п.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6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П.п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85875" y="2500313"/>
            <a:ext cx="2000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оба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14438" y="3000375"/>
            <a:ext cx="2071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их</a:t>
            </a:r>
            <a:endParaRPr lang="ru-RU" sz="3200" b="1" dirty="0">
              <a:solidFill>
                <a:srgbClr val="00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214438" y="3571875"/>
            <a:ext cx="2071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14438" y="4071938"/>
            <a:ext cx="2071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их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285875" y="4643438"/>
            <a:ext cx="242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ими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285875" y="5214938"/>
            <a:ext cx="242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их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643563" y="2500313"/>
            <a:ext cx="171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обе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643563" y="3000375"/>
            <a:ext cx="2000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их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643563" y="3571875"/>
            <a:ext cx="2143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572125" y="407193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их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643563" y="4643438"/>
            <a:ext cx="257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ими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715000" y="5214938"/>
            <a:ext cx="257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об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ru-RU" sz="36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их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964513" y="3964785"/>
            <a:ext cx="4856990" cy="706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666" name="TextBox 18"/>
          <p:cNvSpPr txBox="1">
            <a:spLocks noChangeArrowheads="1"/>
          </p:cNvSpPr>
          <p:nvPr/>
        </p:nvSpPr>
        <p:spPr bwMode="auto">
          <a:xfrm>
            <a:off x="8429625" y="6488113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2221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40,90,100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621" y="1196752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И.п</a:t>
            </a:r>
            <a:r>
              <a:rPr lang="ru-RU" dirty="0" smtClean="0"/>
              <a:t>. сорок, девяност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, ст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 smtClean="0"/>
              <a:t> (рублей)</a:t>
            </a:r>
          </a:p>
          <a:p>
            <a:pPr marL="0" indent="0">
              <a:buNone/>
            </a:pPr>
            <a:r>
              <a:rPr lang="ru-RU" dirty="0" err="1" smtClean="0"/>
              <a:t>Р.п</a:t>
            </a:r>
            <a:r>
              <a:rPr lang="ru-RU" dirty="0" smtClean="0"/>
              <a:t>. сорок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девяност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 (рублей)</a:t>
            </a:r>
          </a:p>
          <a:p>
            <a:pPr marL="0" indent="0">
              <a:buNone/>
            </a:pPr>
            <a:r>
              <a:rPr lang="ru-RU" dirty="0" err="1" smtClean="0"/>
              <a:t>Д.п</a:t>
            </a:r>
            <a:r>
              <a:rPr lang="ru-RU" dirty="0" smtClean="0"/>
              <a:t>. сорок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девяност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 (рублям)</a:t>
            </a:r>
          </a:p>
          <a:p>
            <a:pPr marL="0" indent="0">
              <a:buNone/>
            </a:pPr>
            <a:r>
              <a:rPr lang="ru-RU" dirty="0" err="1" smtClean="0"/>
              <a:t>В.п</a:t>
            </a:r>
            <a:r>
              <a:rPr lang="ru-RU" dirty="0" smtClean="0"/>
              <a:t>. сорок, девяност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 smtClean="0"/>
              <a:t>, ст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 smtClean="0"/>
              <a:t> (рублей)</a:t>
            </a:r>
          </a:p>
          <a:p>
            <a:pPr marL="0" indent="0">
              <a:buNone/>
            </a:pPr>
            <a:r>
              <a:rPr lang="ru-RU" dirty="0" smtClean="0"/>
              <a:t>Т.п. сорок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девяност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 (рублями)</a:t>
            </a:r>
          </a:p>
          <a:p>
            <a:pPr marL="0" indent="0">
              <a:buNone/>
            </a:pPr>
            <a:r>
              <a:rPr lang="ru-RU" dirty="0" err="1" smtClean="0"/>
              <a:t>П.п</a:t>
            </a:r>
            <a:r>
              <a:rPr lang="ru-RU" dirty="0" smtClean="0"/>
              <a:t>. (о) сорок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девяност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, ст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 (рублях)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5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50,60,70,80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При склонении в них изменяются обе части: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И.п</a:t>
            </a:r>
            <a:r>
              <a:rPr lang="ru-RU" dirty="0" smtClean="0"/>
              <a:t>. пят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десят, шест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десят, сем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десят, восем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десят </a:t>
            </a:r>
          </a:p>
          <a:p>
            <a:pPr marL="0" indent="0">
              <a:buNone/>
            </a:pPr>
            <a:r>
              <a:rPr lang="ru-RU" dirty="0" err="1" smtClean="0"/>
              <a:t>Р.п</a:t>
            </a:r>
            <a:r>
              <a:rPr lang="ru-RU" dirty="0" smtClean="0"/>
              <a:t>. пят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шест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десяти, сем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вос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Д.п</a:t>
            </a:r>
            <a:r>
              <a:rPr lang="ru-RU" dirty="0" smtClean="0"/>
              <a:t>. пят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шест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сем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вос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 smtClean="0"/>
              <a:t>В.п</a:t>
            </a:r>
            <a:r>
              <a:rPr lang="ru-RU" dirty="0" smtClean="0"/>
              <a:t>. пятьдесят, шестьдесят, семьдесят, восемьдесят </a:t>
            </a:r>
          </a:p>
          <a:p>
            <a:pPr marL="0" indent="0">
              <a:buNone/>
            </a:pPr>
            <a:r>
              <a:rPr lang="ru-RU" dirty="0" smtClean="0"/>
              <a:t>Т.п. пять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десять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, шесть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десять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, семь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десять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, </a:t>
            </a:r>
            <a:r>
              <a:rPr lang="ru-RU" dirty="0" err="1" smtClean="0"/>
              <a:t>восем</a:t>
            </a:r>
            <a:r>
              <a:rPr lang="ru-RU" b="1" dirty="0" err="1">
                <a:solidFill>
                  <a:srgbClr val="FF0000"/>
                </a:solidFill>
              </a:rPr>
              <a:t>ью</a:t>
            </a:r>
            <a:r>
              <a:rPr lang="ru-RU" dirty="0" err="1" smtClean="0"/>
              <a:t>десять</a:t>
            </a:r>
            <a:r>
              <a:rPr lang="ru-RU" b="1" dirty="0" err="1">
                <a:solidFill>
                  <a:srgbClr val="FF0000"/>
                </a:solidFill>
              </a:rPr>
              <a:t>ю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П.п</a:t>
            </a:r>
            <a:r>
              <a:rPr lang="ru-RU" dirty="0" smtClean="0"/>
              <a:t>. (о) пят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шест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сем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, восьм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десят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1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 200 до 900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>
                <a:solidFill>
                  <a:srgbClr val="FF0000"/>
                </a:solidFill>
              </a:rPr>
              <a:t>При склонении в них изменяются обе части: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И.п</a:t>
            </a:r>
            <a:r>
              <a:rPr lang="ru-RU" dirty="0" smtClean="0"/>
              <a:t>. пят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шест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сем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восем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девят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 </a:t>
            </a:r>
          </a:p>
          <a:p>
            <a:pPr marL="0" indent="0">
              <a:buNone/>
            </a:pPr>
            <a:r>
              <a:rPr lang="ru-RU" dirty="0" err="1" smtClean="0"/>
              <a:t>Р.п</a:t>
            </a:r>
            <a:r>
              <a:rPr lang="ru-RU" dirty="0" smtClean="0"/>
              <a:t>. пят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сот, шест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сот, сем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сот, вос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сот, девят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сот </a:t>
            </a:r>
          </a:p>
          <a:p>
            <a:pPr marL="0" indent="0">
              <a:buNone/>
            </a:pPr>
            <a:r>
              <a:rPr lang="ru-RU" dirty="0" err="1" smtClean="0"/>
              <a:t>Д.п</a:t>
            </a:r>
            <a:r>
              <a:rPr lang="ru-RU" dirty="0" smtClean="0"/>
              <a:t>. пят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</a:t>
            </a:r>
            <a:r>
              <a:rPr lang="ru-RU" dirty="0" smtClean="0"/>
              <a:t>, шест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</a:t>
            </a:r>
            <a:r>
              <a:rPr lang="ru-RU" dirty="0" smtClean="0"/>
              <a:t>, сем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</a:t>
            </a:r>
            <a:r>
              <a:rPr lang="ru-RU" dirty="0" smtClean="0"/>
              <a:t>, вос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</a:t>
            </a:r>
            <a:r>
              <a:rPr lang="ru-RU" dirty="0" smtClean="0"/>
              <a:t>, девят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В.п</a:t>
            </a:r>
            <a:r>
              <a:rPr lang="ru-RU" dirty="0" smtClean="0"/>
              <a:t>. пят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шест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сем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восем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сот, девят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сот </a:t>
            </a:r>
          </a:p>
          <a:p>
            <a:pPr marL="0" indent="0">
              <a:buNone/>
            </a:pPr>
            <a:r>
              <a:rPr lang="ru-RU" dirty="0" smtClean="0"/>
              <a:t>Т.п. пять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dirty="0" smtClean="0"/>
              <a:t>, шесть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dirty="0" smtClean="0"/>
              <a:t>, семь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dirty="0" smtClean="0"/>
              <a:t>, восемь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dirty="0" smtClean="0"/>
              <a:t>, девять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П.п</a:t>
            </a:r>
            <a:r>
              <a:rPr lang="ru-RU" dirty="0" smtClean="0"/>
              <a:t>. (о) пят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ах</a:t>
            </a:r>
            <a:r>
              <a:rPr lang="ru-RU" dirty="0" smtClean="0"/>
              <a:t>, шест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ах</a:t>
            </a:r>
            <a:r>
              <a:rPr lang="ru-RU" dirty="0" smtClean="0"/>
              <a:t>, сем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ах</a:t>
            </a:r>
            <a:r>
              <a:rPr lang="ru-RU" dirty="0" smtClean="0"/>
              <a:t>, восьм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>
                <a:solidFill>
                  <a:srgbClr val="FF0000"/>
                </a:solidFill>
              </a:rPr>
              <a:t>ах</a:t>
            </a:r>
            <a:r>
              <a:rPr lang="ru-RU" dirty="0" smtClean="0"/>
              <a:t>, девят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</a:t>
            </a:r>
            <a:r>
              <a:rPr lang="ru-RU" b="1" dirty="0" smtClean="0">
                <a:solidFill>
                  <a:srgbClr val="FF0000"/>
                </a:solidFill>
              </a:rPr>
              <a:t>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полтора, полторы - полутора, </a:t>
            </a:r>
            <a:r>
              <a:rPr lang="ru-RU" b="1" dirty="0" smtClean="0">
                <a:solidFill>
                  <a:srgbClr val="00B050"/>
                </a:solidFill>
              </a:rPr>
              <a:t>полтораста - полутораста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И.п</a:t>
            </a:r>
            <a:r>
              <a:rPr lang="ru-RU" dirty="0" smtClean="0"/>
              <a:t>. </a:t>
            </a:r>
            <a:r>
              <a:rPr lang="ru-RU" b="1" dirty="0">
                <a:solidFill>
                  <a:srgbClr val="FF0000"/>
                </a:solidFill>
              </a:rPr>
              <a:t>полтора</a:t>
            </a:r>
            <a:r>
              <a:rPr lang="ru-RU" dirty="0" smtClean="0"/>
              <a:t> (часа), </a:t>
            </a:r>
            <a:r>
              <a:rPr lang="ru-RU" b="1" dirty="0" smtClean="0">
                <a:solidFill>
                  <a:srgbClr val="FF0000"/>
                </a:solidFill>
              </a:rPr>
              <a:t>полторы</a:t>
            </a:r>
            <a:r>
              <a:rPr lang="ru-RU" dirty="0" smtClean="0"/>
              <a:t> (минуты), </a:t>
            </a:r>
            <a:r>
              <a:rPr lang="ru-RU" b="1" dirty="0" smtClean="0">
                <a:solidFill>
                  <a:srgbClr val="00B050"/>
                </a:solidFill>
              </a:rPr>
              <a:t>полтораста </a:t>
            </a:r>
            <a:r>
              <a:rPr lang="ru-RU" dirty="0" smtClean="0"/>
              <a:t>(рублей)</a:t>
            </a:r>
          </a:p>
          <a:p>
            <a:pPr marL="0" indent="0">
              <a:buNone/>
            </a:pPr>
            <a:r>
              <a:rPr lang="ru-RU" dirty="0" err="1" smtClean="0"/>
              <a:t>Р.п</a:t>
            </a:r>
            <a:r>
              <a:rPr lang="ru-RU" dirty="0" smtClean="0"/>
              <a:t>. </a:t>
            </a:r>
            <a:r>
              <a:rPr lang="ru-RU" b="1" dirty="0">
                <a:solidFill>
                  <a:srgbClr val="FF0000"/>
                </a:solidFill>
              </a:rPr>
              <a:t>полутора</a:t>
            </a:r>
            <a:r>
              <a:rPr lang="ru-RU" dirty="0" smtClean="0"/>
              <a:t> (часов, минут), </a:t>
            </a:r>
            <a:r>
              <a:rPr lang="ru-RU" b="1" dirty="0">
                <a:solidFill>
                  <a:srgbClr val="00B050"/>
                </a:solidFill>
              </a:rPr>
              <a:t>полутораста</a:t>
            </a:r>
            <a:r>
              <a:rPr lang="ru-RU" dirty="0" smtClean="0"/>
              <a:t> (рублей)</a:t>
            </a:r>
          </a:p>
          <a:p>
            <a:pPr marL="0" indent="0">
              <a:buNone/>
            </a:pPr>
            <a:r>
              <a:rPr lang="ru-RU" dirty="0" err="1" smtClean="0"/>
              <a:t>Д.п</a:t>
            </a:r>
            <a:r>
              <a:rPr lang="ru-RU" dirty="0" smtClean="0"/>
              <a:t>. </a:t>
            </a:r>
            <a:r>
              <a:rPr lang="ru-RU" b="1" dirty="0">
                <a:solidFill>
                  <a:srgbClr val="FF0000"/>
                </a:solidFill>
              </a:rPr>
              <a:t>полутора</a:t>
            </a:r>
            <a:r>
              <a:rPr lang="ru-RU" dirty="0" smtClean="0"/>
              <a:t> (часам, минутам), </a:t>
            </a:r>
            <a:r>
              <a:rPr lang="ru-RU" b="1" dirty="0">
                <a:solidFill>
                  <a:srgbClr val="00B050"/>
                </a:solidFill>
              </a:rPr>
              <a:t>полутораста</a:t>
            </a:r>
            <a:r>
              <a:rPr lang="ru-RU" dirty="0" smtClean="0"/>
              <a:t> (рублям)</a:t>
            </a:r>
          </a:p>
          <a:p>
            <a:pPr marL="0" indent="0">
              <a:buNone/>
            </a:pPr>
            <a:r>
              <a:rPr lang="ru-RU" dirty="0" err="1" smtClean="0"/>
              <a:t>В.п</a:t>
            </a:r>
            <a:r>
              <a:rPr lang="ru-RU" dirty="0" smtClean="0"/>
              <a:t>. </a:t>
            </a:r>
            <a:r>
              <a:rPr lang="ru-RU" b="1" dirty="0">
                <a:solidFill>
                  <a:srgbClr val="FF0000"/>
                </a:solidFill>
              </a:rPr>
              <a:t>полтора</a:t>
            </a:r>
            <a:r>
              <a:rPr lang="ru-RU" dirty="0" smtClean="0"/>
              <a:t> (часа), </a:t>
            </a:r>
            <a:r>
              <a:rPr lang="ru-RU" b="1" dirty="0">
                <a:solidFill>
                  <a:srgbClr val="FF0000"/>
                </a:solidFill>
              </a:rPr>
              <a:t>полторы</a:t>
            </a:r>
            <a:r>
              <a:rPr lang="ru-RU" dirty="0" smtClean="0"/>
              <a:t> (минуты), </a:t>
            </a:r>
            <a:r>
              <a:rPr lang="ru-RU" b="1" dirty="0">
                <a:solidFill>
                  <a:srgbClr val="00B050"/>
                </a:solidFill>
              </a:rPr>
              <a:t>полтораста</a:t>
            </a:r>
            <a:r>
              <a:rPr lang="ru-RU" dirty="0" smtClean="0"/>
              <a:t> (рублей)</a:t>
            </a:r>
          </a:p>
          <a:p>
            <a:pPr marL="0" indent="0">
              <a:buNone/>
            </a:pPr>
            <a:r>
              <a:rPr lang="ru-RU" dirty="0" smtClean="0"/>
              <a:t>Т.п. </a:t>
            </a:r>
            <a:r>
              <a:rPr lang="ru-RU" b="1" dirty="0">
                <a:solidFill>
                  <a:srgbClr val="FF0000"/>
                </a:solidFill>
              </a:rPr>
              <a:t>полутора</a:t>
            </a:r>
            <a:r>
              <a:rPr lang="ru-RU" dirty="0" smtClean="0"/>
              <a:t> (часами, минутами), </a:t>
            </a:r>
            <a:r>
              <a:rPr lang="ru-RU" b="1" dirty="0">
                <a:solidFill>
                  <a:srgbClr val="00B050"/>
                </a:solidFill>
              </a:rPr>
              <a:t>полутораста </a:t>
            </a:r>
            <a:r>
              <a:rPr lang="ru-RU" dirty="0" smtClean="0"/>
              <a:t>(рублями)</a:t>
            </a:r>
          </a:p>
          <a:p>
            <a:pPr marL="0" indent="0">
              <a:buNone/>
            </a:pPr>
            <a:r>
              <a:rPr lang="ru-RU" dirty="0" err="1" smtClean="0"/>
              <a:t>П.п</a:t>
            </a:r>
            <a:r>
              <a:rPr lang="ru-RU" dirty="0" smtClean="0"/>
              <a:t>. (о) </a:t>
            </a:r>
            <a:r>
              <a:rPr lang="ru-RU" b="1" dirty="0">
                <a:solidFill>
                  <a:srgbClr val="FF0000"/>
                </a:solidFill>
              </a:rPr>
              <a:t>полутора</a:t>
            </a:r>
            <a:r>
              <a:rPr lang="ru-RU" dirty="0" smtClean="0"/>
              <a:t> (часах, минутах), </a:t>
            </a:r>
            <a:r>
              <a:rPr lang="ru-RU" b="1" dirty="0">
                <a:solidFill>
                  <a:srgbClr val="FF0000"/>
                </a:solidFill>
              </a:rPr>
              <a:t>полутораста </a:t>
            </a:r>
            <a:r>
              <a:rPr lang="ru-RU" dirty="0" smtClean="0"/>
              <a:t>(рублях)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0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 склонении составных количественных числительных изменяется каждое слово: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И.п</a:t>
            </a:r>
            <a:r>
              <a:rPr lang="ru-RU" dirty="0" smtClean="0"/>
              <a:t>. дв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тысяч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 четырнадцать (рублей)</a:t>
            </a:r>
          </a:p>
          <a:p>
            <a:pPr marL="0" indent="0">
              <a:buNone/>
            </a:pPr>
            <a:r>
              <a:rPr lang="ru-RU" dirty="0" err="1" smtClean="0"/>
              <a:t>Р.п</a:t>
            </a:r>
            <a:r>
              <a:rPr lang="ru-RU" dirty="0" smtClean="0"/>
              <a:t>. дв</a:t>
            </a:r>
            <a:r>
              <a:rPr lang="ru-RU" b="1" dirty="0">
                <a:solidFill>
                  <a:srgbClr val="FF0000"/>
                </a:solidFill>
              </a:rPr>
              <a:t>ух</a:t>
            </a:r>
            <a:r>
              <a:rPr lang="ru-RU" dirty="0" smtClean="0"/>
              <a:t> тысяч четырнадцат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 (рублей)</a:t>
            </a:r>
          </a:p>
          <a:p>
            <a:pPr marL="0" indent="0">
              <a:buNone/>
            </a:pPr>
            <a:r>
              <a:rPr lang="ru-RU" dirty="0" err="1" smtClean="0"/>
              <a:t>Д.п</a:t>
            </a:r>
            <a:r>
              <a:rPr lang="ru-RU" dirty="0" smtClean="0"/>
              <a:t>. дв</a:t>
            </a:r>
            <a:r>
              <a:rPr lang="ru-RU" b="1" dirty="0">
                <a:solidFill>
                  <a:srgbClr val="FF0000"/>
                </a:solidFill>
              </a:rPr>
              <a:t>ум</a:t>
            </a:r>
            <a:r>
              <a:rPr lang="ru-RU" dirty="0" smtClean="0"/>
              <a:t> тысяч</a:t>
            </a:r>
            <a:r>
              <a:rPr lang="ru-RU" b="1" dirty="0">
                <a:solidFill>
                  <a:srgbClr val="FF0000"/>
                </a:solidFill>
              </a:rPr>
              <a:t>ам</a:t>
            </a:r>
            <a:r>
              <a:rPr lang="ru-RU" dirty="0" smtClean="0"/>
              <a:t> четырнадцат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 (рублям)</a:t>
            </a:r>
          </a:p>
          <a:p>
            <a:pPr marL="0" indent="0">
              <a:buNone/>
            </a:pPr>
            <a:r>
              <a:rPr lang="ru-RU" dirty="0" err="1" smtClean="0"/>
              <a:t>В.п</a:t>
            </a:r>
            <a:r>
              <a:rPr lang="ru-RU" dirty="0" smtClean="0"/>
              <a:t>. дв</a:t>
            </a: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dirty="0" smtClean="0"/>
              <a:t> тысяч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 четырнадцать (рублей)</a:t>
            </a:r>
          </a:p>
          <a:p>
            <a:pPr marL="0" indent="0">
              <a:buNone/>
            </a:pPr>
            <a:r>
              <a:rPr lang="ru-RU" dirty="0" smtClean="0"/>
              <a:t>Т.п. дв</a:t>
            </a:r>
            <a:r>
              <a:rPr lang="ru-RU" b="1" dirty="0">
                <a:solidFill>
                  <a:srgbClr val="FF0000"/>
                </a:solidFill>
              </a:rPr>
              <a:t>умя</a:t>
            </a:r>
            <a:r>
              <a:rPr lang="ru-RU" dirty="0" smtClean="0"/>
              <a:t> тысяч</a:t>
            </a:r>
            <a:r>
              <a:rPr lang="ru-RU" b="1" dirty="0">
                <a:solidFill>
                  <a:srgbClr val="FF0000"/>
                </a:solidFill>
              </a:rPr>
              <a:t>ами</a:t>
            </a:r>
            <a:r>
              <a:rPr lang="ru-RU" dirty="0" smtClean="0"/>
              <a:t> четырнадцать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 smtClean="0"/>
              <a:t> (рублями)</a:t>
            </a:r>
          </a:p>
          <a:p>
            <a:pPr marL="0" indent="0">
              <a:buNone/>
            </a:pPr>
            <a:r>
              <a:rPr lang="ru-RU" dirty="0" err="1" smtClean="0"/>
              <a:t>П.п</a:t>
            </a:r>
            <a:r>
              <a:rPr lang="ru-RU" dirty="0" smtClean="0"/>
              <a:t>. (о) дв</a:t>
            </a:r>
            <a:r>
              <a:rPr lang="ru-RU" b="1" dirty="0">
                <a:solidFill>
                  <a:srgbClr val="FF0000"/>
                </a:solidFill>
              </a:rPr>
              <a:t>ух</a:t>
            </a:r>
            <a:r>
              <a:rPr lang="ru-RU" dirty="0" smtClean="0"/>
              <a:t> тысяч</a:t>
            </a:r>
            <a:r>
              <a:rPr lang="ru-RU" b="1" dirty="0">
                <a:solidFill>
                  <a:srgbClr val="FF0000"/>
                </a:solidFill>
              </a:rPr>
              <a:t>ах</a:t>
            </a:r>
            <a:r>
              <a:rPr lang="ru-RU" dirty="0" smtClean="0"/>
              <a:t> четырнадцат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 (рублях)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6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 склонении составных порядковых числительных изменяется только последнее слово: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И.п</a:t>
            </a:r>
            <a:r>
              <a:rPr lang="ru-RU" dirty="0" smtClean="0"/>
              <a:t>. две тысячи четырнадцат</a:t>
            </a:r>
            <a:r>
              <a:rPr lang="ru-RU" b="1" dirty="0" smtClean="0">
                <a:solidFill>
                  <a:srgbClr val="FF0000"/>
                </a:solidFill>
              </a:rPr>
              <a:t>ый</a:t>
            </a:r>
            <a:r>
              <a:rPr lang="ru-RU" dirty="0" smtClean="0"/>
              <a:t> (год)</a:t>
            </a:r>
          </a:p>
          <a:p>
            <a:pPr marL="0" indent="0">
              <a:buNone/>
            </a:pPr>
            <a:r>
              <a:rPr lang="ru-RU" dirty="0" err="1" smtClean="0"/>
              <a:t>Р.п</a:t>
            </a:r>
            <a:r>
              <a:rPr lang="ru-RU" dirty="0" smtClean="0"/>
              <a:t>. две тысячи четырнадцат</a:t>
            </a:r>
            <a:r>
              <a:rPr lang="ru-RU" b="1" dirty="0">
                <a:solidFill>
                  <a:srgbClr val="FF0000"/>
                </a:solidFill>
              </a:rPr>
              <a:t>ого</a:t>
            </a:r>
            <a:r>
              <a:rPr lang="ru-RU" dirty="0" smtClean="0"/>
              <a:t> (года)</a:t>
            </a:r>
          </a:p>
          <a:p>
            <a:pPr marL="0" indent="0">
              <a:buNone/>
            </a:pPr>
            <a:r>
              <a:rPr lang="ru-RU" dirty="0" err="1" smtClean="0"/>
              <a:t>Д.п</a:t>
            </a:r>
            <a:r>
              <a:rPr lang="ru-RU" dirty="0" smtClean="0"/>
              <a:t>. две тысячи четырнадцат</a:t>
            </a:r>
            <a:r>
              <a:rPr lang="ru-RU" b="1" dirty="0">
                <a:solidFill>
                  <a:srgbClr val="FF0000"/>
                </a:solidFill>
              </a:rPr>
              <a:t>ому</a:t>
            </a:r>
            <a:r>
              <a:rPr lang="ru-RU" dirty="0" smtClean="0"/>
              <a:t> (году)</a:t>
            </a:r>
          </a:p>
          <a:p>
            <a:pPr marL="0" indent="0">
              <a:buNone/>
            </a:pPr>
            <a:r>
              <a:rPr lang="ru-RU" dirty="0" err="1" smtClean="0"/>
              <a:t>В.п</a:t>
            </a:r>
            <a:r>
              <a:rPr lang="ru-RU" dirty="0" smtClean="0"/>
              <a:t>. две тысячи четырнадцат</a:t>
            </a:r>
            <a:r>
              <a:rPr lang="ru-RU" b="1" dirty="0">
                <a:solidFill>
                  <a:srgbClr val="FF0000"/>
                </a:solidFill>
              </a:rPr>
              <a:t>ый</a:t>
            </a:r>
            <a:r>
              <a:rPr lang="ru-RU" dirty="0" smtClean="0"/>
              <a:t> (год)</a:t>
            </a:r>
          </a:p>
          <a:p>
            <a:pPr marL="0" indent="0">
              <a:buNone/>
            </a:pPr>
            <a:r>
              <a:rPr lang="ru-RU" dirty="0" smtClean="0"/>
              <a:t>Т.п. две тысячи четырнадцат</a:t>
            </a:r>
            <a:r>
              <a:rPr lang="ru-RU" b="1" dirty="0">
                <a:solidFill>
                  <a:srgbClr val="FF0000"/>
                </a:solidFill>
              </a:rPr>
              <a:t>ым</a:t>
            </a:r>
            <a:r>
              <a:rPr lang="ru-RU" dirty="0" smtClean="0"/>
              <a:t> (годом)</a:t>
            </a:r>
          </a:p>
          <a:p>
            <a:pPr marL="0" indent="0">
              <a:buNone/>
            </a:pPr>
            <a:r>
              <a:rPr lang="ru-RU" dirty="0" err="1" smtClean="0"/>
              <a:t>П.п</a:t>
            </a:r>
            <a:r>
              <a:rPr lang="ru-RU" dirty="0" smtClean="0"/>
              <a:t>. (в) две тысячи четырнадцат</a:t>
            </a:r>
            <a:r>
              <a:rPr lang="ru-RU" b="1" dirty="0">
                <a:solidFill>
                  <a:srgbClr val="FF0000"/>
                </a:solidFill>
              </a:rPr>
              <a:t>ом</a:t>
            </a:r>
            <a:r>
              <a:rPr lang="ru-RU" dirty="0" smtClean="0"/>
              <a:t> (году)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9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Тв</a:t>
            </a:r>
            <a:r>
              <a:rPr lang="ru-RU" b="1" dirty="0" smtClean="0">
                <a:solidFill>
                  <a:srgbClr val="FF0000"/>
                </a:solidFill>
              </a:rPr>
              <a:t>. п.: </a:t>
            </a:r>
            <a:r>
              <a:rPr lang="ru-RU" b="1" dirty="0" smtClean="0"/>
              <a:t>500 рублей, 3600, 57, 300</a:t>
            </a:r>
            <a:br>
              <a:rPr lang="ru-RU" b="1" dirty="0" smtClean="0"/>
            </a:br>
            <a:r>
              <a:rPr lang="ru-RU" b="1" dirty="0" err="1" smtClean="0"/>
              <a:t>Р.п</a:t>
            </a:r>
            <a:r>
              <a:rPr lang="ru-RU" b="1" dirty="0" smtClean="0"/>
              <a:t>.: 600</a:t>
            </a:r>
            <a:br>
              <a:rPr lang="ru-RU" b="1" dirty="0" smtClean="0"/>
            </a:br>
            <a:r>
              <a:rPr lang="ru-RU" b="1" dirty="0" err="1" smtClean="0"/>
              <a:t>П.п</a:t>
            </a:r>
            <a:r>
              <a:rPr lang="ru-RU" b="1" dirty="0" smtClean="0"/>
              <a:t>.: 500</a:t>
            </a:r>
            <a:br>
              <a:rPr lang="ru-RU" b="1" dirty="0" smtClean="0"/>
            </a:br>
            <a:r>
              <a:rPr lang="ru-RU" b="1" dirty="0" smtClean="0"/>
              <a:t>В 2011 году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692696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ПРОВЕРЬ СЕБЯ!</a:t>
            </a:r>
            <a:endParaRPr lang="ru-RU" sz="4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24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пять</a:t>
            </a:r>
            <a:r>
              <a:rPr lang="ru-RU" b="1" dirty="0" smtClean="0">
                <a:solidFill>
                  <a:srgbClr val="FF0000"/>
                </a:solidFill>
              </a:rPr>
              <a:t>ю</a:t>
            </a:r>
            <a:r>
              <a:rPr lang="ru-RU" b="1" dirty="0" smtClean="0"/>
              <a:t>ст</a:t>
            </a:r>
            <a:r>
              <a:rPr lang="ru-RU" b="1" dirty="0" smtClean="0">
                <a:solidFill>
                  <a:srgbClr val="FF0000"/>
                </a:solidFill>
              </a:rPr>
              <a:t>ами</a:t>
            </a:r>
            <a:r>
              <a:rPr lang="ru-RU" b="1" dirty="0" smtClean="0"/>
              <a:t> рубл</a:t>
            </a:r>
            <a:r>
              <a:rPr lang="ru-RU" b="1" dirty="0" smtClean="0">
                <a:solidFill>
                  <a:srgbClr val="FF0000"/>
                </a:solidFill>
              </a:rPr>
              <a:t>ями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899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857</TotalTime>
  <Words>577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Словоизменение числительных</vt:lpstr>
      <vt:lpstr>40,90,100</vt:lpstr>
      <vt:lpstr>50,60,70,80 При склонении в них изменяются обе части:</vt:lpstr>
      <vt:lpstr>От 200 до 900 При склонении в них изменяются обе части:</vt:lpstr>
      <vt:lpstr>полтора, полторы - полутора, полтораста - полутораста</vt:lpstr>
      <vt:lpstr>При склонении составных количественных числительных изменяется каждое слово:</vt:lpstr>
      <vt:lpstr>При склонении составных порядковых числительных изменяется только последнее слово:</vt:lpstr>
      <vt:lpstr>Тв. п.: 500 рублей, 3600, 57, 300 Р.п.: 600 П.п.: 500 В 2011 году</vt:lpstr>
      <vt:lpstr>пятьюстами рублями </vt:lpstr>
      <vt:lpstr>тремя тысячами шестьюстами </vt:lpstr>
      <vt:lpstr> пятьюдесятью семью  </vt:lpstr>
      <vt:lpstr>тремястами страницами </vt:lpstr>
      <vt:lpstr>нет шестисот рублей </vt:lpstr>
      <vt:lpstr>о пятистах книгах   </vt:lpstr>
      <vt:lpstr>в две тысячи одиннадцатом году </vt:lpstr>
      <vt:lpstr>пятьюстами рублями тремя тысячами шестьюстами пятьюдесятью семью  тремястами страницами нет шестисот рублей о пятистах книгах  в две тысячи одиннадцатом году </vt:lpstr>
      <vt:lpstr>Употребление собирательных числительных вместе:   </vt:lpstr>
      <vt:lpstr>Употребление собирательных числительных:   двое братьев,                                       трое щенков,                                               к обоим братьям, к обеим подругам, двое очков, двое саней,     двое сапог;                                           нас двоих, троих, их шестерых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16</cp:revision>
  <dcterms:created xsi:type="dcterms:W3CDTF">2016-12-22T05:50:52Z</dcterms:created>
  <dcterms:modified xsi:type="dcterms:W3CDTF">2017-11-13T11:57:58Z</dcterms:modified>
</cp:coreProperties>
</file>